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5" r:id="rId4"/>
    <p:sldId id="257" r:id="rId5"/>
    <p:sldId id="258" r:id="rId6"/>
    <p:sldId id="259" r:id="rId7"/>
    <p:sldId id="262" r:id="rId8"/>
    <p:sldId id="260" r:id="rId9"/>
    <p:sldId id="261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AB39F6C-6253-44E9-96DD-19AAE6DBC8DA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6F707F-D5A3-4E89-BAE4-E9E9B2B8DF59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partnerkis.ru/kak-sdelat-azhurnuyu-vazochku-dlya-konfet/" TargetMode="External"/><Relationship Id="rId3" Type="http://schemas.openxmlformats.org/officeDocument/2006/relationships/hyperlink" Target="https://vector-images.com/clipart/clp1272657/?lang=rus" TargetMode="External"/><Relationship Id="rId7" Type="http://schemas.openxmlformats.org/officeDocument/2006/relationships/hyperlink" Target="http://www.memorysecrets.ru/article/flashcards_pictures/images/en_buterbrod.png" TargetMode="External"/><Relationship Id="rId2" Type="http://schemas.openxmlformats.org/officeDocument/2006/relationships/hyperlink" Target="https://printonic.ru/kartinki/obshchestvo/semya/mama/item-9420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enagold.ru/fon/clipart/s/slad5.html" TargetMode="External"/><Relationship Id="rId5" Type="http://schemas.openxmlformats.org/officeDocument/2006/relationships/hyperlink" Target="https://www.povarenok.ru/recipes/show/134907/" TargetMode="External"/><Relationship Id="rId10" Type="http://schemas.openxmlformats.org/officeDocument/2006/relationships/hyperlink" Target="https://multiurok.ru/files/priezientatsiia-tvoritiel-nyi-padiezh-imieni-sushc.html" TargetMode="External"/><Relationship Id="rId4" Type="http://schemas.openxmlformats.org/officeDocument/2006/relationships/hyperlink" Target="https://ru.dreamstime.com/-image17285915" TargetMode="External"/><Relationship Id="rId9" Type="http://schemas.openxmlformats.org/officeDocument/2006/relationships/hyperlink" Target="https://russkiiyazyk.ru/sintaksis/primeryi-glagol-sushhestvitelno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+mn-lt"/>
              </a:rPr>
              <a:t>Творительный падеж</a:t>
            </a:r>
            <a:endParaRPr lang="ru-RU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986614" cy="3026260"/>
          </a:xfrm>
        </p:spPr>
        <p:txBody>
          <a:bodyPr>
            <a:normAutofit lnSpcReduction="10000"/>
          </a:bodyPr>
          <a:lstStyle/>
          <a:p>
            <a:r>
              <a:rPr lang="ru-RU" sz="4000" dirty="0" smtClean="0">
                <a:solidFill>
                  <a:srgbClr val="FFFF00"/>
                </a:solidFill>
              </a:rPr>
              <a:t>и</a:t>
            </a:r>
            <a:r>
              <a:rPr lang="ru-RU" sz="4000" dirty="0" smtClean="0">
                <a:solidFill>
                  <a:srgbClr val="FFFF00"/>
                </a:solidFill>
              </a:rPr>
              <a:t>мени существительного</a:t>
            </a:r>
          </a:p>
          <a:p>
            <a:endParaRPr lang="ru-RU" sz="3600" dirty="0" smtClean="0"/>
          </a:p>
          <a:p>
            <a:endParaRPr lang="ru-RU" sz="3600" dirty="0" smtClean="0"/>
          </a:p>
          <a:p>
            <a:endParaRPr lang="ru-RU" sz="3600" dirty="0" smtClean="0"/>
          </a:p>
          <a:p>
            <a:pPr algn="r"/>
            <a:r>
              <a:rPr lang="ru-RU" sz="1600" dirty="0" smtClean="0"/>
              <a:t>Учитель-логопед Парфенова Л.В.</a:t>
            </a:r>
          </a:p>
          <a:p>
            <a:pPr algn="r"/>
            <a:r>
              <a:rPr lang="ru-RU" sz="1600" dirty="0" smtClean="0"/>
              <a:t>МБОУ «СОШ № 3» </a:t>
            </a:r>
            <a:r>
              <a:rPr lang="ru-RU" sz="1600" dirty="0" err="1" smtClean="0"/>
              <a:t>г.Ангарск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Творительный падеж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Я</a:t>
            </a:r>
            <a:r>
              <a:rPr lang="ru-RU" dirty="0" smtClean="0">
                <a:solidFill>
                  <a:srgbClr val="FFFF00"/>
                </a:solidFill>
              </a:rPr>
              <a:t> </a:t>
            </a:r>
            <a:r>
              <a:rPr lang="ru-RU" b="1" dirty="0" smtClean="0">
                <a:solidFill>
                  <a:srgbClr val="FFFF00"/>
                </a:solidFill>
              </a:rPr>
              <a:t>Творительный</a:t>
            </a:r>
            <a:r>
              <a:rPr lang="ru-RU" dirty="0" smtClean="0">
                <a:solidFill>
                  <a:srgbClr val="FFFF00"/>
                </a:solidFill>
              </a:rPr>
              <a:t> </a:t>
            </a:r>
            <a:r>
              <a:rPr lang="ru-RU" b="1" dirty="0" smtClean="0">
                <a:solidFill>
                  <a:srgbClr val="FFFF00"/>
                </a:solidFill>
              </a:rPr>
              <a:t>падеж,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Исполнен всяческих надежд.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Творите! –</a:t>
            </a:r>
            <a:r>
              <a:rPr lang="ru-RU" dirty="0" smtClean="0">
                <a:solidFill>
                  <a:srgbClr val="FFFF00"/>
                </a:solidFill>
              </a:rPr>
              <a:t> </a:t>
            </a:r>
            <a:r>
              <a:rPr lang="ru-RU" b="1" dirty="0" smtClean="0">
                <a:solidFill>
                  <a:srgbClr val="FF0000"/>
                </a:solidFill>
              </a:rPr>
              <a:t>ЧЕМ?</a:t>
            </a: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Творите</a:t>
            </a:r>
            <a:r>
              <a:rPr lang="ru-RU" dirty="0" smtClean="0">
                <a:solidFill>
                  <a:srgbClr val="FFFF00"/>
                </a:solidFill>
              </a:rPr>
              <a:t> </a:t>
            </a:r>
            <a:r>
              <a:rPr lang="ru-RU" b="1" dirty="0" smtClean="0">
                <a:solidFill>
                  <a:srgbClr val="FF0000"/>
                </a:solidFill>
              </a:rPr>
              <a:t>С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КЕМ?</a:t>
            </a: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Я подскажу вам – нет проблем!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Предлогам «ПЕРЕД»,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«ПОД</a:t>
            </a:r>
            <a:r>
              <a:rPr lang="ru-RU" b="1" dirty="0" smtClean="0">
                <a:solidFill>
                  <a:srgbClr val="FFFF00"/>
                </a:solidFill>
              </a:rPr>
              <a:t>», «НАД», «С» и  «ЗА»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В любой момент я очень </a:t>
            </a:r>
            <a:r>
              <a:rPr lang="ru-RU" b="1" dirty="0" smtClean="0">
                <a:solidFill>
                  <a:srgbClr val="FFFF00"/>
                </a:solidFill>
              </a:rPr>
              <a:t>рад!</a:t>
            </a:r>
            <a:endParaRPr lang="ru-RU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Значение творительного падежа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     Творительный </a:t>
            </a:r>
            <a:r>
              <a:rPr lang="ru-RU" b="1" dirty="0" smtClean="0">
                <a:solidFill>
                  <a:srgbClr val="FFFF00"/>
                </a:solidFill>
              </a:rPr>
              <a:t>падеж помогает нам рассказать о наших увлечениях, о том, что мы ели на завтрак, или вместе с кем ходили в </a:t>
            </a:r>
            <a:r>
              <a:rPr lang="ru-RU" b="1" dirty="0" smtClean="0">
                <a:solidFill>
                  <a:srgbClr val="FFFF00"/>
                </a:solidFill>
              </a:rPr>
              <a:t>кино.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857628"/>
            <a:ext cx="3001975" cy="1986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14640" y="3857628"/>
            <a:ext cx="360633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Ответьте на вопросы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>
                <a:solidFill>
                  <a:srgbClr val="FF0000"/>
                </a:solidFill>
              </a:rPr>
              <a:t>Мама с кем?                                                  Мальчик с чем?</a:t>
            </a:r>
            <a:br>
              <a:rPr lang="ru-RU" sz="2200" dirty="0" smtClean="0">
                <a:solidFill>
                  <a:srgbClr val="FF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571744"/>
            <a:ext cx="2928958" cy="4042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643182"/>
            <a:ext cx="3798121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 какой начинкой бывают пирожки? </a:t>
            </a:r>
            <a:r>
              <a:rPr lang="ru-RU" dirty="0" smtClean="0">
                <a:solidFill>
                  <a:srgbClr val="FF0000"/>
                </a:solidFill>
              </a:rPr>
              <a:t>(с чем?)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С</a:t>
            </a:r>
            <a:r>
              <a:rPr lang="ru-RU" dirty="0" smtClean="0">
                <a:solidFill>
                  <a:srgbClr val="FFFF00"/>
                </a:solidFill>
              </a:rPr>
              <a:t> картошкой</a:t>
            </a: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С морковкой</a:t>
            </a: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С капустой</a:t>
            </a: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С яблоками</a:t>
            </a: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С вареньем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sz="32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3200" dirty="0" smtClean="0">
                <a:solidFill>
                  <a:srgbClr val="FFFF00"/>
                </a:solidFill>
              </a:rPr>
              <a:t>Назови, </a:t>
            </a:r>
            <a:r>
              <a:rPr lang="ru-RU" sz="3200" dirty="0" smtClean="0">
                <a:solidFill>
                  <a:srgbClr val="FF0000"/>
                </a:solidFill>
              </a:rPr>
              <a:t>с чем </a:t>
            </a:r>
            <a:r>
              <a:rPr lang="ru-RU" sz="3200" dirty="0" smtClean="0">
                <a:solidFill>
                  <a:srgbClr val="FFFF00"/>
                </a:solidFill>
              </a:rPr>
              <a:t>еще бывают пирожки?</a:t>
            </a:r>
            <a:endParaRPr lang="ru-RU" sz="3200" dirty="0" smtClean="0">
              <a:solidFill>
                <a:srgbClr val="FFFF0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643050"/>
            <a:ext cx="259080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3071810"/>
            <a:ext cx="2544637" cy="1863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07034" y="3643314"/>
            <a:ext cx="2644865" cy="1831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Ответь на вопросы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Корзина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с чем?</a:t>
            </a:r>
          </a:p>
          <a:p>
            <a:pPr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Сахарница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с чем?</a:t>
            </a:r>
          </a:p>
          <a:p>
            <a:pPr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Бутерброд</a:t>
            </a:r>
            <a:r>
              <a:rPr lang="ru-RU" dirty="0" smtClean="0">
                <a:solidFill>
                  <a:srgbClr val="FF0000"/>
                </a:solidFill>
              </a:rPr>
              <a:t> с чем?</a:t>
            </a:r>
          </a:p>
          <a:p>
            <a:pPr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Ваза</a:t>
            </a:r>
            <a:r>
              <a:rPr lang="ru-RU" dirty="0" smtClean="0">
                <a:solidFill>
                  <a:srgbClr val="FF0000"/>
                </a:solidFill>
              </a:rPr>
              <a:t> с чем? 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1357298"/>
            <a:ext cx="1746244" cy="1571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 descr="http://lenagold.narod.ru/fon/clipart/s/slad/slad28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43306" y="2214554"/>
            <a:ext cx="1424352" cy="127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www.memorysecrets.ru/article/flashcards_pictures/images/en_buterbrod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00628" y="3643314"/>
            <a:ext cx="2025798" cy="166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4857760"/>
            <a:ext cx="1571636" cy="1589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</a:t>
            </a:r>
            <a:r>
              <a:rPr lang="ru-RU" dirty="0" smtClean="0"/>
              <a:t>ловосочетания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solidFill>
                  <a:srgbClr val="FFFF00"/>
                </a:solidFill>
              </a:rPr>
              <a:t>     Словосочетание </a:t>
            </a:r>
            <a:r>
              <a:rPr lang="ru-RU" sz="3200" dirty="0" smtClean="0">
                <a:solidFill>
                  <a:srgbClr val="FFFF00"/>
                </a:solidFill>
              </a:rPr>
              <a:t>— это слова, </a:t>
            </a:r>
            <a:r>
              <a:rPr lang="ru-RU" sz="3200" dirty="0" smtClean="0">
                <a:solidFill>
                  <a:srgbClr val="FFFF00"/>
                </a:solidFill>
              </a:rPr>
              <a:t>связанные</a:t>
            </a:r>
          </a:p>
          <a:p>
            <a:pPr>
              <a:buNone/>
            </a:pPr>
            <a:r>
              <a:rPr lang="ru-RU" sz="3200" dirty="0" smtClean="0">
                <a:solidFill>
                  <a:srgbClr val="FFFF00"/>
                </a:solidFill>
              </a:rPr>
              <a:t>между </a:t>
            </a:r>
            <a:r>
              <a:rPr lang="ru-RU" sz="3200" dirty="0" smtClean="0">
                <a:solidFill>
                  <a:srgbClr val="FFFF00"/>
                </a:solidFill>
              </a:rPr>
              <a:t>собой по смыслу и </a:t>
            </a:r>
            <a:r>
              <a:rPr lang="ru-RU" sz="3200" dirty="0" smtClean="0">
                <a:solidFill>
                  <a:srgbClr val="FFFF00"/>
                </a:solidFill>
              </a:rPr>
              <a:t>грамматически</a:t>
            </a:r>
          </a:p>
          <a:p>
            <a:pPr>
              <a:buNone/>
            </a:pPr>
            <a:r>
              <a:rPr lang="ru-RU" sz="3200" dirty="0" smtClean="0">
                <a:solidFill>
                  <a:srgbClr val="FFFF00"/>
                </a:solidFill>
              </a:rPr>
              <a:t>или </a:t>
            </a:r>
            <a:r>
              <a:rPr lang="ru-RU" sz="3200" dirty="0" smtClean="0">
                <a:solidFill>
                  <a:srgbClr val="FFFF00"/>
                </a:solidFill>
              </a:rPr>
              <a:t>только по смыслу. </a:t>
            </a:r>
            <a:endParaRPr lang="ru-RU" sz="32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FFFF00"/>
                </a:solidFill>
              </a:rPr>
              <a:t>С </a:t>
            </a:r>
            <a:r>
              <a:rPr lang="ru-RU" sz="3200" dirty="0" smtClean="0">
                <a:solidFill>
                  <a:srgbClr val="FFFF00"/>
                </a:solidFill>
              </a:rPr>
              <a:t>помощью окончания, окончания </a:t>
            </a:r>
            <a:r>
              <a:rPr lang="ru-RU" sz="3200" dirty="0" smtClean="0">
                <a:solidFill>
                  <a:srgbClr val="FFFF00"/>
                </a:solidFill>
              </a:rPr>
              <a:t>и</a:t>
            </a:r>
          </a:p>
          <a:p>
            <a:pPr>
              <a:buNone/>
            </a:pPr>
            <a:r>
              <a:rPr lang="ru-RU" sz="3200" dirty="0" smtClean="0">
                <a:solidFill>
                  <a:srgbClr val="FFFF00"/>
                </a:solidFill>
              </a:rPr>
              <a:t>предлога</a:t>
            </a:r>
            <a:r>
              <a:rPr lang="ru-RU" sz="3200" dirty="0" smtClean="0">
                <a:solidFill>
                  <a:srgbClr val="FFFF00"/>
                </a:solidFill>
              </a:rPr>
              <a:t>, например</a:t>
            </a:r>
            <a:r>
              <a:rPr lang="ru-RU" sz="3200" dirty="0" smtClean="0">
                <a:solidFill>
                  <a:srgbClr val="FFFF00"/>
                </a:solidFill>
              </a:rPr>
              <a:t>:</a:t>
            </a:r>
          </a:p>
          <a:p>
            <a:pPr>
              <a:buNone/>
            </a:pPr>
            <a:r>
              <a:rPr lang="ru-RU" sz="3200" dirty="0" smtClean="0">
                <a:solidFill>
                  <a:srgbClr val="00B0F0"/>
                </a:solidFill>
              </a:rPr>
              <a:t>- пирожок </a:t>
            </a:r>
            <a:r>
              <a:rPr lang="ru-RU" sz="3200" dirty="0" smtClean="0">
                <a:solidFill>
                  <a:srgbClr val="FF0000"/>
                </a:solidFill>
              </a:rPr>
              <a:t>с</a:t>
            </a:r>
            <a:r>
              <a:rPr lang="ru-RU" sz="3200" dirty="0" smtClean="0">
                <a:solidFill>
                  <a:srgbClr val="00B0F0"/>
                </a:solidFill>
              </a:rPr>
              <a:t> капустой</a:t>
            </a:r>
          </a:p>
          <a:p>
            <a:pPr>
              <a:buNone/>
            </a:pPr>
            <a:r>
              <a:rPr lang="ru-RU" sz="3200" dirty="0" smtClean="0">
                <a:solidFill>
                  <a:srgbClr val="00B0F0"/>
                </a:solidFill>
              </a:rPr>
              <a:t>- спрятался </a:t>
            </a:r>
            <a:r>
              <a:rPr lang="ru-RU" sz="3200" dirty="0" smtClean="0">
                <a:solidFill>
                  <a:srgbClr val="FF0000"/>
                </a:solidFill>
              </a:rPr>
              <a:t>за</a:t>
            </a:r>
            <a:r>
              <a:rPr lang="ru-RU" sz="3200" dirty="0" smtClean="0">
                <a:solidFill>
                  <a:srgbClr val="00B0F0"/>
                </a:solidFill>
              </a:rPr>
              <a:t> дверью </a:t>
            </a:r>
          </a:p>
          <a:p>
            <a:pPr>
              <a:buNone/>
            </a:pPr>
            <a:r>
              <a:rPr lang="ru-RU" sz="3200" dirty="0" smtClean="0">
                <a:solidFill>
                  <a:srgbClr val="00B0F0"/>
                </a:solidFill>
              </a:rPr>
              <a:t>- стоял </a:t>
            </a:r>
            <a:r>
              <a:rPr lang="ru-RU" sz="3200" dirty="0" smtClean="0">
                <a:solidFill>
                  <a:srgbClr val="FF0000"/>
                </a:solidFill>
              </a:rPr>
              <a:t>под </a:t>
            </a:r>
            <a:r>
              <a:rPr lang="ru-RU" sz="3200" dirty="0" smtClean="0">
                <a:solidFill>
                  <a:srgbClr val="00B0F0"/>
                </a:solidFill>
              </a:rPr>
              <a:t>зонтом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словосочетания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Накормить  </a:t>
            </a:r>
            <a:r>
              <a:rPr lang="ru-RU" dirty="0" smtClean="0">
                <a:solidFill>
                  <a:srgbClr val="FF0000"/>
                </a:solidFill>
              </a:rPr>
              <a:t>(чем?)</a:t>
            </a:r>
            <a:r>
              <a:rPr lang="ru-RU" dirty="0" smtClean="0"/>
              <a:t>  суп</a:t>
            </a:r>
          </a:p>
          <a:p>
            <a:pPr>
              <a:buNone/>
            </a:pPr>
            <a:r>
              <a:rPr lang="ru-RU" dirty="0" smtClean="0"/>
              <a:t>Угостить  </a:t>
            </a:r>
            <a:r>
              <a:rPr lang="ru-RU" dirty="0" smtClean="0">
                <a:solidFill>
                  <a:srgbClr val="FF0000"/>
                </a:solidFill>
              </a:rPr>
              <a:t>(чем?)</a:t>
            </a:r>
            <a:r>
              <a:rPr lang="ru-RU" dirty="0" smtClean="0"/>
              <a:t>   квас</a:t>
            </a:r>
          </a:p>
          <a:p>
            <a:pPr>
              <a:buNone/>
            </a:pPr>
            <a:r>
              <a:rPr lang="ru-RU" dirty="0" smtClean="0"/>
              <a:t>Напоить </a:t>
            </a:r>
            <a:r>
              <a:rPr lang="ru-RU" dirty="0" smtClean="0">
                <a:solidFill>
                  <a:srgbClr val="FF0000"/>
                </a:solidFill>
              </a:rPr>
              <a:t>(чем?)</a:t>
            </a:r>
            <a:r>
              <a:rPr lang="ru-RU" dirty="0" smtClean="0"/>
              <a:t>     сок</a:t>
            </a:r>
          </a:p>
          <a:p>
            <a:pPr>
              <a:buNone/>
            </a:pPr>
            <a:r>
              <a:rPr lang="ru-RU" dirty="0" smtClean="0"/>
              <a:t>Угостить </a:t>
            </a:r>
            <a:r>
              <a:rPr lang="ru-RU" dirty="0" smtClean="0">
                <a:solidFill>
                  <a:srgbClr val="FF0000"/>
                </a:solidFill>
              </a:rPr>
              <a:t>(чем?)</a:t>
            </a:r>
            <a:r>
              <a:rPr lang="ru-RU" dirty="0" smtClean="0"/>
              <a:t> пирог</a:t>
            </a:r>
          </a:p>
          <a:p>
            <a:pPr>
              <a:buNone/>
            </a:pPr>
            <a:r>
              <a:rPr lang="ru-RU" dirty="0" smtClean="0"/>
              <a:t>Складывать </a:t>
            </a:r>
            <a:r>
              <a:rPr lang="ru-RU" dirty="0" smtClean="0">
                <a:solidFill>
                  <a:srgbClr val="FF0000"/>
                </a:solidFill>
              </a:rPr>
              <a:t>(чем?)</a:t>
            </a:r>
            <a:r>
              <a:rPr lang="ru-RU" dirty="0" smtClean="0"/>
              <a:t> конверт</a:t>
            </a:r>
          </a:p>
          <a:p>
            <a:pPr>
              <a:buNone/>
            </a:pPr>
            <a:r>
              <a:rPr lang="ru-RU" dirty="0" smtClean="0"/>
              <a:t>Петь </a:t>
            </a:r>
            <a:r>
              <a:rPr lang="ru-RU" dirty="0" smtClean="0">
                <a:solidFill>
                  <a:srgbClr val="FF0000"/>
                </a:solidFill>
              </a:rPr>
              <a:t>(чем?)</a:t>
            </a:r>
            <a:r>
              <a:rPr lang="ru-RU" dirty="0" smtClean="0"/>
              <a:t> дискант</a:t>
            </a:r>
          </a:p>
          <a:p>
            <a:pPr>
              <a:buNone/>
            </a:pPr>
            <a:r>
              <a:rPr lang="ru-RU" dirty="0" smtClean="0"/>
              <a:t>Падать </a:t>
            </a:r>
            <a:r>
              <a:rPr lang="ru-RU" dirty="0" smtClean="0">
                <a:solidFill>
                  <a:srgbClr val="FF0000"/>
                </a:solidFill>
              </a:rPr>
              <a:t>(чем?)</a:t>
            </a:r>
            <a:r>
              <a:rPr lang="ru-RU" dirty="0" smtClean="0"/>
              <a:t> капля</a:t>
            </a:r>
          </a:p>
          <a:p>
            <a:pPr>
              <a:buNone/>
            </a:pPr>
            <a:r>
              <a:rPr lang="ru-RU" dirty="0" smtClean="0"/>
              <a:t>Рисовать </a:t>
            </a:r>
            <a:r>
              <a:rPr lang="ru-RU" dirty="0" smtClean="0">
                <a:solidFill>
                  <a:srgbClr val="FF0000"/>
                </a:solidFill>
              </a:rPr>
              <a:t>(чем?)</a:t>
            </a:r>
            <a:r>
              <a:rPr lang="ru-RU" dirty="0" smtClean="0"/>
              <a:t> краска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словосочетания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/>
              <a:t>Пройти между </a:t>
            </a:r>
            <a:r>
              <a:rPr lang="ru-RU" sz="3200" dirty="0" smtClean="0">
                <a:solidFill>
                  <a:srgbClr val="FF0000"/>
                </a:solidFill>
              </a:rPr>
              <a:t>(чем?)</a:t>
            </a:r>
            <a:r>
              <a:rPr lang="ru-RU" sz="3200" dirty="0" smtClean="0"/>
              <a:t> ряд</a:t>
            </a:r>
          </a:p>
          <a:p>
            <a:pPr>
              <a:buNone/>
            </a:pPr>
            <a:r>
              <a:rPr lang="ru-RU" sz="3200" dirty="0" smtClean="0"/>
              <a:t>П</a:t>
            </a:r>
            <a:r>
              <a:rPr lang="ru-RU" sz="3200" dirty="0" smtClean="0"/>
              <a:t>арить </a:t>
            </a:r>
            <a:r>
              <a:rPr lang="ru-RU" sz="3200" dirty="0" smtClean="0"/>
              <a:t>над </a:t>
            </a:r>
            <a:r>
              <a:rPr lang="ru-RU" sz="3200" dirty="0" smtClean="0">
                <a:solidFill>
                  <a:srgbClr val="FF0000"/>
                </a:solidFill>
              </a:rPr>
              <a:t>(чем?)</a:t>
            </a:r>
            <a:r>
              <a:rPr lang="ru-RU" sz="3200" dirty="0" smtClean="0"/>
              <a:t> </a:t>
            </a:r>
            <a:r>
              <a:rPr lang="ru-RU" sz="3200" dirty="0" smtClean="0"/>
              <a:t>поле</a:t>
            </a:r>
          </a:p>
          <a:p>
            <a:pPr>
              <a:buNone/>
            </a:pPr>
            <a:r>
              <a:rPr lang="ru-RU" sz="3200" dirty="0" smtClean="0"/>
              <a:t>О</a:t>
            </a:r>
            <a:r>
              <a:rPr lang="ru-RU" sz="3200" dirty="0" smtClean="0"/>
              <a:t>становиться перед </a:t>
            </a:r>
            <a:r>
              <a:rPr lang="ru-RU" sz="3200" dirty="0" smtClean="0">
                <a:solidFill>
                  <a:srgbClr val="FF0000"/>
                </a:solidFill>
              </a:rPr>
              <a:t>(чем?)</a:t>
            </a:r>
            <a:r>
              <a:rPr lang="ru-RU" sz="3200" dirty="0" smtClean="0"/>
              <a:t> клуб</a:t>
            </a:r>
          </a:p>
          <a:p>
            <a:pPr>
              <a:buNone/>
            </a:pPr>
            <a:r>
              <a:rPr lang="ru-RU" sz="3200" dirty="0" smtClean="0"/>
              <a:t>П</a:t>
            </a:r>
            <a:r>
              <a:rPr lang="ru-RU" sz="3200" dirty="0" smtClean="0"/>
              <a:t>осадить за </a:t>
            </a:r>
            <a:r>
              <a:rPr lang="ru-RU" sz="3200" dirty="0" smtClean="0">
                <a:solidFill>
                  <a:srgbClr val="FF0000"/>
                </a:solidFill>
              </a:rPr>
              <a:t>(чем</a:t>
            </a:r>
            <a:r>
              <a:rPr lang="ru-RU" sz="3200" dirty="0" smtClean="0">
                <a:solidFill>
                  <a:srgbClr val="FF0000"/>
                </a:solidFill>
              </a:rPr>
              <a:t>?)</a:t>
            </a:r>
            <a:r>
              <a:rPr lang="ru-RU" sz="3200" dirty="0" smtClean="0"/>
              <a:t>  веранда</a:t>
            </a:r>
          </a:p>
          <a:p>
            <a:pPr>
              <a:buNone/>
            </a:pPr>
            <a:r>
              <a:rPr lang="ru-RU" sz="3200" dirty="0" smtClean="0"/>
              <a:t>Приехать с  </a:t>
            </a:r>
            <a:r>
              <a:rPr lang="ru-RU" sz="3200" dirty="0" smtClean="0">
                <a:solidFill>
                  <a:srgbClr val="FF0000"/>
                </a:solidFill>
              </a:rPr>
              <a:t>(кем?)</a:t>
            </a:r>
            <a:r>
              <a:rPr lang="ru-RU" sz="3200" dirty="0" smtClean="0"/>
              <a:t>  друг</a:t>
            </a:r>
          </a:p>
          <a:p>
            <a:pPr>
              <a:buNone/>
            </a:pPr>
            <a:r>
              <a:rPr lang="ru-RU" sz="3200" dirty="0" smtClean="0"/>
              <a:t>П</a:t>
            </a:r>
            <a:r>
              <a:rPr lang="ru-RU" sz="3200" dirty="0" smtClean="0"/>
              <a:t>ойти за</a:t>
            </a:r>
            <a:r>
              <a:rPr lang="ru-RU" sz="3200" dirty="0" smtClean="0">
                <a:solidFill>
                  <a:srgbClr val="FF0000"/>
                </a:solidFill>
              </a:rPr>
              <a:t> (чем?)</a:t>
            </a:r>
            <a:r>
              <a:rPr lang="ru-RU" sz="3200" dirty="0" smtClean="0"/>
              <a:t> продукты</a:t>
            </a:r>
          </a:p>
          <a:p>
            <a:pPr>
              <a:buNone/>
            </a:pPr>
            <a:r>
              <a:rPr lang="ru-RU" sz="3200" dirty="0" smtClean="0"/>
              <a:t>В</a:t>
            </a:r>
            <a:r>
              <a:rPr lang="ru-RU" sz="3200" dirty="0" smtClean="0"/>
              <a:t>стретиться перед </a:t>
            </a:r>
            <a:r>
              <a:rPr lang="ru-RU" sz="3200" dirty="0" smtClean="0">
                <a:solidFill>
                  <a:srgbClr val="FF0000"/>
                </a:solidFill>
              </a:rPr>
              <a:t>(чем?)</a:t>
            </a:r>
            <a:r>
              <a:rPr lang="ru-RU" sz="3200" dirty="0" smtClean="0"/>
              <a:t> отъезд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Интернет ресурсы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Мама с ребенком  </a:t>
            </a:r>
            <a:r>
              <a:rPr lang="ru-RU" u="sng" dirty="0" smtClean="0">
                <a:hlinkClick r:id="rId2"/>
              </a:rPr>
              <a:t>https://printonic.ru/kartinki/obshchestvo/semya/mama/item-9420/</a:t>
            </a:r>
            <a:endParaRPr lang="ru-RU" dirty="0" smtClean="0"/>
          </a:p>
          <a:p>
            <a:r>
              <a:rPr lang="ru-RU" dirty="0" smtClean="0"/>
              <a:t>Мальчик с велосипедом </a:t>
            </a:r>
            <a:r>
              <a:rPr lang="ru-RU" u="sng" dirty="0" smtClean="0">
                <a:hlinkClick r:id="rId3"/>
              </a:rPr>
              <a:t>https://vector-images.com/clipart/clp1272657/?lang=rus</a:t>
            </a:r>
            <a:endParaRPr lang="ru-RU" dirty="0" smtClean="0"/>
          </a:p>
          <a:p>
            <a:r>
              <a:rPr lang="ru-RU" dirty="0" smtClean="0"/>
              <a:t>Картошка https://ru.depositphotos.com/vector-images</a:t>
            </a:r>
          </a:p>
          <a:p>
            <a:r>
              <a:rPr lang="ru-RU" dirty="0" smtClean="0"/>
              <a:t>Капуста, морковка </a:t>
            </a:r>
            <a:r>
              <a:rPr lang="ru-RU" u="sng" dirty="0" smtClean="0">
                <a:hlinkClick r:id="rId4"/>
              </a:rPr>
              <a:t>https://ru.dreamstime.com/-image17285915</a:t>
            </a:r>
            <a:endParaRPr lang="ru-RU" dirty="0" smtClean="0"/>
          </a:p>
          <a:p>
            <a:r>
              <a:rPr lang="ru-RU" dirty="0" smtClean="0"/>
              <a:t>Пирожки </a:t>
            </a:r>
            <a:r>
              <a:rPr lang="ru-RU" u="sng" dirty="0" smtClean="0">
                <a:hlinkClick r:id="rId5"/>
              </a:rPr>
              <a:t>https://www.povarenok.ru/recipes/show/134907/</a:t>
            </a:r>
            <a:endParaRPr lang="ru-RU" dirty="0" smtClean="0"/>
          </a:p>
          <a:p>
            <a:r>
              <a:rPr lang="ru-RU" dirty="0" smtClean="0"/>
              <a:t>Сахар </a:t>
            </a:r>
            <a:r>
              <a:rPr lang="en-US" u="sng" dirty="0" smtClean="0">
                <a:hlinkClick r:id="rId6"/>
              </a:rPr>
              <a:t>http</a:t>
            </a:r>
            <a:r>
              <a:rPr lang="ru-RU" u="sng" dirty="0" smtClean="0">
                <a:hlinkClick r:id="rId6"/>
              </a:rPr>
              <a:t>://</a:t>
            </a:r>
            <a:r>
              <a:rPr lang="en-US" u="sng" dirty="0" err="1" smtClean="0">
                <a:hlinkClick r:id="rId6"/>
              </a:rPr>
              <a:t>lenagold</a:t>
            </a:r>
            <a:r>
              <a:rPr lang="ru-RU" u="sng" dirty="0" smtClean="0">
                <a:hlinkClick r:id="rId6"/>
              </a:rPr>
              <a:t>.</a:t>
            </a:r>
            <a:r>
              <a:rPr lang="en-US" u="sng" dirty="0" err="1" smtClean="0">
                <a:hlinkClick r:id="rId6"/>
              </a:rPr>
              <a:t>ru</a:t>
            </a:r>
            <a:r>
              <a:rPr lang="ru-RU" u="sng" dirty="0" smtClean="0">
                <a:hlinkClick r:id="rId6"/>
              </a:rPr>
              <a:t>/</a:t>
            </a:r>
            <a:r>
              <a:rPr lang="en-US" u="sng" dirty="0" err="1" smtClean="0">
                <a:hlinkClick r:id="rId6"/>
              </a:rPr>
              <a:t>fon</a:t>
            </a:r>
            <a:r>
              <a:rPr lang="ru-RU" u="sng" dirty="0" smtClean="0">
                <a:hlinkClick r:id="rId6"/>
              </a:rPr>
              <a:t>/</a:t>
            </a:r>
            <a:r>
              <a:rPr lang="en-US" u="sng" dirty="0" smtClean="0">
                <a:hlinkClick r:id="rId6"/>
              </a:rPr>
              <a:t>clipart</a:t>
            </a:r>
            <a:r>
              <a:rPr lang="ru-RU" u="sng" dirty="0" smtClean="0">
                <a:hlinkClick r:id="rId6"/>
              </a:rPr>
              <a:t>/</a:t>
            </a:r>
            <a:r>
              <a:rPr lang="en-US" u="sng" dirty="0" smtClean="0">
                <a:hlinkClick r:id="rId6"/>
              </a:rPr>
              <a:t>s</a:t>
            </a:r>
            <a:r>
              <a:rPr lang="ru-RU" u="sng" dirty="0" smtClean="0">
                <a:hlinkClick r:id="rId6"/>
              </a:rPr>
              <a:t>/</a:t>
            </a:r>
            <a:r>
              <a:rPr lang="en-US" u="sng" dirty="0" err="1" smtClean="0">
                <a:hlinkClick r:id="rId6"/>
              </a:rPr>
              <a:t>slad</a:t>
            </a:r>
            <a:r>
              <a:rPr lang="ru-RU" u="sng" dirty="0" smtClean="0">
                <a:hlinkClick r:id="rId6"/>
              </a:rPr>
              <a:t>5.</a:t>
            </a:r>
            <a:r>
              <a:rPr lang="en-US" u="sng" dirty="0" smtClean="0">
                <a:hlinkClick r:id="rId6"/>
              </a:rPr>
              <a:t>html</a:t>
            </a:r>
            <a:endParaRPr lang="ru-RU" dirty="0" smtClean="0"/>
          </a:p>
          <a:p>
            <a:r>
              <a:rPr lang="ru-RU" dirty="0" smtClean="0"/>
              <a:t>Бутерброд </a:t>
            </a:r>
            <a:r>
              <a:rPr lang="en-US" u="sng" dirty="0" smtClean="0">
                <a:hlinkClick r:id="rId7"/>
              </a:rPr>
              <a:t>http</a:t>
            </a:r>
            <a:r>
              <a:rPr lang="ru-RU" u="sng" dirty="0" smtClean="0">
                <a:hlinkClick r:id="rId7"/>
              </a:rPr>
              <a:t>://</a:t>
            </a:r>
            <a:r>
              <a:rPr lang="en-US" u="sng" dirty="0" smtClean="0">
                <a:hlinkClick r:id="rId7"/>
              </a:rPr>
              <a:t>www</a:t>
            </a:r>
            <a:r>
              <a:rPr lang="ru-RU" u="sng" dirty="0" smtClean="0">
                <a:hlinkClick r:id="rId7"/>
              </a:rPr>
              <a:t>.</a:t>
            </a:r>
            <a:r>
              <a:rPr lang="en-US" u="sng" dirty="0" err="1" smtClean="0">
                <a:hlinkClick r:id="rId7"/>
              </a:rPr>
              <a:t>memorysecrets</a:t>
            </a:r>
            <a:r>
              <a:rPr lang="ru-RU" u="sng" dirty="0" smtClean="0">
                <a:hlinkClick r:id="rId7"/>
              </a:rPr>
              <a:t>.</a:t>
            </a:r>
            <a:r>
              <a:rPr lang="en-US" u="sng" dirty="0" err="1" smtClean="0">
                <a:hlinkClick r:id="rId7"/>
              </a:rPr>
              <a:t>ru</a:t>
            </a:r>
            <a:r>
              <a:rPr lang="ru-RU" u="sng" dirty="0" smtClean="0">
                <a:hlinkClick r:id="rId7"/>
              </a:rPr>
              <a:t>/</a:t>
            </a:r>
            <a:r>
              <a:rPr lang="en-US" u="sng" dirty="0" smtClean="0">
                <a:hlinkClick r:id="rId7"/>
              </a:rPr>
              <a:t>article</a:t>
            </a:r>
            <a:r>
              <a:rPr lang="ru-RU" u="sng" dirty="0" smtClean="0">
                <a:hlinkClick r:id="rId7"/>
              </a:rPr>
              <a:t>/</a:t>
            </a:r>
            <a:r>
              <a:rPr lang="en-US" u="sng" dirty="0" smtClean="0">
                <a:hlinkClick r:id="rId7"/>
              </a:rPr>
              <a:t>flashcards</a:t>
            </a:r>
            <a:r>
              <a:rPr lang="ru-RU" u="sng" dirty="0" smtClean="0">
                <a:hlinkClick r:id="rId7"/>
              </a:rPr>
              <a:t>_</a:t>
            </a:r>
            <a:r>
              <a:rPr lang="en-US" u="sng" dirty="0" smtClean="0">
                <a:hlinkClick r:id="rId7"/>
              </a:rPr>
              <a:t>pictures</a:t>
            </a:r>
            <a:r>
              <a:rPr lang="ru-RU" u="sng" dirty="0" smtClean="0">
                <a:hlinkClick r:id="rId7"/>
              </a:rPr>
              <a:t>/</a:t>
            </a:r>
            <a:r>
              <a:rPr lang="en-US" u="sng" dirty="0" smtClean="0">
                <a:hlinkClick r:id="rId7"/>
              </a:rPr>
              <a:t>images</a:t>
            </a:r>
            <a:r>
              <a:rPr lang="ru-RU" u="sng" dirty="0" smtClean="0">
                <a:hlinkClick r:id="rId7"/>
              </a:rPr>
              <a:t>/</a:t>
            </a:r>
            <a:r>
              <a:rPr lang="en-US" u="sng" dirty="0" smtClean="0">
                <a:hlinkClick r:id="rId7"/>
              </a:rPr>
              <a:t>en</a:t>
            </a:r>
            <a:r>
              <a:rPr lang="ru-RU" u="sng" dirty="0" smtClean="0">
                <a:hlinkClick r:id="rId7"/>
              </a:rPr>
              <a:t>_</a:t>
            </a:r>
            <a:r>
              <a:rPr lang="en-US" u="sng" dirty="0" err="1" smtClean="0">
                <a:hlinkClick r:id="rId7"/>
              </a:rPr>
              <a:t>buterbrod</a:t>
            </a:r>
            <a:r>
              <a:rPr lang="ru-RU" u="sng" dirty="0" smtClean="0">
                <a:hlinkClick r:id="rId7"/>
              </a:rPr>
              <a:t>.</a:t>
            </a:r>
            <a:r>
              <a:rPr lang="en-US" u="sng" dirty="0" err="1" smtClean="0">
                <a:hlinkClick r:id="rId7"/>
              </a:rPr>
              <a:t>png</a:t>
            </a:r>
            <a:endParaRPr lang="ru-RU" dirty="0" smtClean="0"/>
          </a:p>
          <a:p>
            <a:r>
              <a:rPr lang="ru-RU" dirty="0" smtClean="0"/>
              <a:t>Ваза с конфетами </a:t>
            </a:r>
            <a:r>
              <a:rPr lang="ru-RU" u="sng" dirty="0" smtClean="0">
                <a:hlinkClick r:id="rId8"/>
              </a:rPr>
              <a:t>https://partnerkis.ru/kak-sdelat-azhurnuyu-vazochku-dlya-konfet/</a:t>
            </a:r>
            <a:endParaRPr lang="ru-RU" dirty="0" smtClean="0"/>
          </a:p>
          <a:p>
            <a:r>
              <a:rPr lang="ru-RU" dirty="0" smtClean="0"/>
              <a:t>Словосочетания </a:t>
            </a:r>
            <a:r>
              <a:rPr lang="ru-RU" u="sng" dirty="0" smtClean="0">
                <a:hlinkClick r:id="rId9"/>
              </a:rPr>
              <a:t>https://russkiiyazyk.ru/sintaksis/primeryi-glagol-sushhestvitelnoe.</a:t>
            </a:r>
            <a:endParaRPr lang="ru-RU" dirty="0" smtClean="0"/>
          </a:p>
          <a:p>
            <a:r>
              <a:rPr lang="ru-RU" dirty="0" smtClean="0"/>
              <a:t>Творительный падеж  </a:t>
            </a:r>
            <a:r>
              <a:rPr lang="ru-RU" u="sng" dirty="0" smtClean="0">
                <a:hlinkClick r:id="rId10"/>
              </a:rPr>
              <a:t>https://multiurok.ru/files/priezientatsiia-tvoritiel-nyi-padiezh-imieni-sushc.html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209</TotalTime>
  <Words>289</Words>
  <Application>Microsoft Office PowerPoint</Application>
  <PresentationFormat>Экран (4:3)</PresentationFormat>
  <Paragraphs>74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Творительный падеж</vt:lpstr>
      <vt:lpstr>Творительный падеж</vt:lpstr>
      <vt:lpstr>Значение творительного падежа</vt:lpstr>
      <vt:lpstr>  Ответьте на вопросы  Мама с кем?                                                  Мальчик с чем?  </vt:lpstr>
      <vt:lpstr>С какой начинкой бывают пирожки? (с чем?)</vt:lpstr>
      <vt:lpstr>Ответь на вопросы</vt:lpstr>
      <vt:lpstr>Словосочетания</vt:lpstr>
      <vt:lpstr>Составь словосочетания</vt:lpstr>
      <vt:lpstr>Составь словосочетания</vt:lpstr>
      <vt:lpstr>Интернет ресурсы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Творительный падеж</dc:title>
  <dc:creator>Admin</dc:creator>
  <cp:lastModifiedBy>Admin</cp:lastModifiedBy>
  <cp:revision>23</cp:revision>
  <dcterms:created xsi:type="dcterms:W3CDTF">2020-04-07T00:40:56Z</dcterms:created>
  <dcterms:modified xsi:type="dcterms:W3CDTF">2020-04-07T04:10:48Z</dcterms:modified>
</cp:coreProperties>
</file>