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82" r:id="rId5"/>
    <p:sldId id="259" r:id="rId6"/>
    <p:sldId id="262" r:id="rId7"/>
    <p:sldId id="263" r:id="rId8"/>
    <p:sldId id="264" r:id="rId9"/>
    <p:sldId id="265" r:id="rId10"/>
    <p:sldId id="278" r:id="rId11"/>
    <p:sldId id="276" r:id="rId12"/>
    <p:sldId id="277" r:id="rId13"/>
    <p:sldId id="266" r:id="rId14"/>
    <p:sldId id="267" r:id="rId15"/>
    <p:sldId id="269" r:id="rId16"/>
    <p:sldId id="268" r:id="rId17"/>
    <p:sldId id="270" r:id="rId18"/>
    <p:sldId id="279" r:id="rId19"/>
    <p:sldId id="271" r:id="rId20"/>
    <p:sldId id="280" r:id="rId21"/>
    <p:sldId id="272" r:id="rId22"/>
    <p:sldId id="273" r:id="rId23"/>
    <p:sldId id="274" r:id="rId24"/>
    <p:sldId id="27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4442-92C7-4655-B4A6-9396A2DB45F5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835919-B324-42C5-A24A-196DF91B93C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37267-B91C-48CC-80EA-EBDAC8CD0779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 spd="med" advTm="20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0D58A-7ED3-49CD-947E-6F94BB890E93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20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20F03-C079-4A72-AFDC-E4C8297DC17D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20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71F00-E3A9-4D69-8ED5-20852A3EF0EE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20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15E19-B446-4C0E-8BB3-F22419CF6140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20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4598-22E5-4D94-9047-76089C402731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20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1B5A6-80DB-489F-9103-5F9EDF6DF301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20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E3B19-35F5-4B32-B852-A3F334F61D15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20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8749-95DB-42F5-9687-0739C3CC4545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20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65C3-EC4C-4726-B4DE-B99854B596D1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20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53C-FF7F-4303-AB66-9BAB335009CC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20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00F151E-0A8E-478D-8861-41251185B779}" type="datetime1">
              <a:rPr lang="ru-RU" smtClean="0"/>
              <a:pPr/>
              <a:t>08.12.2019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r>
              <a:rPr lang="ru-RU" smtClean="0"/>
              <a:t>Парфенова Л.В.</a:t>
            </a: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AC5AA12-F929-4BFB-9686-26BFF3F620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20000">
    <p:wipe dir="d"/>
  </p:transition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642910" y="642918"/>
            <a:ext cx="7643866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496"/>
            <a:ext cx="7772400" cy="1500198"/>
          </a:xfrm>
        </p:spPr>
        <p:txBody>
          <a:bodyPr>
            <a:norm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Автоматизация звука Л, Ль</a:t>
            </a:r>
            <a:endParaRPr lang="ru-RU" b="1" u="sng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2" y="5429264"/>
            <a:ext cx="4286280" cy="571504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ru-RU" sz="2000" dirty="0" smtClean="0">
                <a:solidFill>
                  <a:srgbClr val="002060"/>
                </a:solidFill>
              </a:rPr>
              <a:t>Учитель-логопед Парфенова Л.В.</a:t>
            </a:r>
          </a:p>
          <a:p>
            <a:r>
              <a:rPr lang="ru-RU" sz="2000" dirty="0" err="1">
                <a:solidFill>
                  <a:srgbClr val="002060"/>
                </a:solidFill>
              </a:rPr>
              <a:t>г</a:t>
            </a:r>
            <a:r>
              <a:rPr lang="ru-RU" sz="2000" dirty="0" err="1" smtClean="0">
                <a:solidFill>
                  <a:srgbClr val="002060"/>
                </a:solidFill>
              </a:rPr>
              <a:t>.Ангарск</a:t>
            </a:r>
            <a:r>
              <a:rPr lang="ru-RU" sz="2000" dirty="0" smtClean="0">
                <a:solidFill>
                  <a:srgbClr val="002060"/>
                </a:solidFill>
              </a:rPr>
              <a:t> МБОУ «СОШ № 3»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Артикуляционная гимнастика</a:t>
            </a:r>
            <a:endParaRPr lang="ru-RU" dirty="0"/>
          </a:p>
        </p:txBody>
      </p:sp>
      <p:pic>
        <p:nvPicPr>
          <p:cNvPr id="4" name="Содержимое 3" descr="http://zabdoctor.ru/sites/default/files/imagefield_thumbs/logoped.jpg"/>
          <p:cNvPicPr>
            <a:picLocks noGrp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4282" y="1285860"/>
            <a:ext cx="4284885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инки по запросу картинки артикуляционная гимнастика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285860"/>
            <a:ext cx="3857652" cy="528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Autofit/>
          </a:bodyPr>
          <a:lstStyle/>
          <a:p>
            <a:r>
              <a:rPr lang="ru-RU" sz="2800" b="1" i="1" u="sng" dirty="0" smtClean="0"/>
              <a:t> </a:t>
            </a:r>
            <a:r>
              <a:rPr lang="ru-RU" sz="2800" b="1" i="1" u="sng" dirty="0"/>
              <a:t>«Лопаточка»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Улыбнуться, приоткрыть рот, положить широкий передний край языка на нижнюю губу. Удерживать его в таком положении под счёт от 1 до 5-10.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9" name="Содержимое 8" descr="http://ds208.centerstart.ru/sites/ds208.centerstart.ru/files/npwxvlbiccu_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2643182"/>
            <a:ext cx="7594309" cy="34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 fontScale="90000"/>
          </a:bodyPr>
          <a:lstStyle/>
          <a:p>
            <a:r>
              <a:rPr lang="ru-RU" sz="3100" i="1" u="sng" dirty="0" smtClean="0"/>
              <a:t>«Чашечка»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Улыбнуться, открыть рот, широкий язык поднять кверху. Потянуться кончиком и боковыми краями языка к верхним зубам, но не касаться их.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://ds208.centerstart.ru/sites/ds208.centerstart.ru/files/zhronyzddxi_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3071810"/>
            <a:ext cx="7286676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2643206"/>
          </a:xfrm>
        </p:spPr>
        <p:txBody>
          <a:bodyPr>
            <a:normAutofit fontScale="90000"/>
          </a:bodyPr>
          <a:lstStyle/>
          <a:p>
            <a:r>
              <a:rPr lang="ru-RU" sz="3100" i="1" u="sng" dirty="0" smtClean="0"/>
              <a:t>«Вкусное варенье»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Улыбнуться, открыть рот и языком в форме чашечки облизывать губу, делая движение сверху вниз. Можно продолжить движение и убрать язык в рот, не разрушая «чашечку».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http://ds208.centerstart.ru/sites/ds208.centerstart.ru/files/p3veiefinku_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56079" y="3109939"/>
            <a:ext cx="7631841" cy="308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 fontScale="90000"/>
          </a:bodyPr>
          <a:lstStyle/>
          <a:p>
            <a:r>
              <a:rPr lang="ru-RU" sz="3100" i="1" u="sng" dirty="0" smtClean="0"/>
              <a:t>«Маляр»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Улыбнуться, открыть рот и «покрасить» кончиком языка твёрдое нёбо («</a:t>
            </a:r>
            <a:r>
              <a:rPr lang="ru-RU" sz="3100" dirty="0" err="1" smtClean="0"/>
              <a:t>потолочек</a:t>
            </a:r>
            <a:r>
              <a:rPr lang="ru-RU" sz="3100" dirty="0" smtClean="0"/>
              <a:t>»), делая движения языком вперёд-назад.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://ds208.centerstart.ru/sites/ds208.centerstart.ru/files/u5fnpbfh_tg_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1049" y="2709817"/>
            <a:ext cx="7581902" cy="3389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ru-RU" sz="2800" i="1" u="sng" dirty="0" smtClean="0"/>
              <a:t>«Парус»</a:t>
            </a:r>
            <a:r>
              <a:rPr lang="ru-RU" sz="2800" u="sng" dirty="0" smtClean="0"/>
              <a:t/>
            </a:r>
            <a:br>
              <a:rPr lang="ru-RU" sz="2800" u="sng" dirty="0" smtClean="0"/>
            </a:br>
            <a:r>
              <a:rPr lang="ru-RU" sz="2800" dirty="0" smtClean="0"/>
              <a:t>Рот широко открыть. Узкий язык поднять вверх, коснуться «бугорков» (альвеол) за верхними зубами.</a:t>
            </a:r>
            <a:endParaRPr lang="ru-RU" sz="2800" u="sng" dirty="0"/>
          </a:p>
        </p:txBody>
      </p:sp>
      <p:pic>
        <p:nvPicPr>
          <p:cNvPr id="4" name="Содержимое 3" descr="http://ds208.centerstart.ru/sites/ds208.centerstart.ru/files/-kr8bavocmc_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70560" y="2556234"/>
            <a:ext cx="7802880" cy="3339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 fontScale="90000"/>
          </a:bodyPr>
          <a:lstStyle/>
          <a:p>
            <a:r>
              <a:rPr lang="ru-RU" sz="3100" i="1" u="sng" dirty="0" smtClean="0"/>
              <a:t>«Змейка»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Открыть рот и производить узким языком движения вперёд-назад («жало змейки»).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://ds208.centerstart.ru/sites/ds208.centerstart.ru/files/_tklza-6ste_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1849" y="2913421"/>
            <a:ext cx="7740301" cy="3339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/>
              <a:t>Артикуляционный профиль звука Л </a:t>
            </a:r>
            <a:endParaRPr lang="ru-RU" sz="4000" dirty="0"/>
          </a:p>
        </p:txBody>
      </p:sp>
      <p:pic>
        <p:nvPicPr>
          <p:cNvPr id="4" name="Содержимое 3" descr="Профиль правильной артикуляции при звуках Л и Ль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28575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286116" y="1779687"/>
            <a:ext cx="57150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dirty="0"/>
              <a:t>[Л] губы раскрыты, занимают нейтральное положение или же положение, необходимое для произнесения предшествующего (последующего) звука; зубы разомкнуты; кончик языка поднимается и упирается в верхние резцы или их десны, передняя и средняя части спинки языка опущены, боковые края языка тоже опущены (иногда с одной стороны, чаще с двух сторон), между ними и коренными зубами остаются щели, через которые выходит воздушная струя, задняя часть спинки языка поднята к мягкому нёбу и несколько оттянута назад. Форма языка напоминает седло: кончик языка и задняя часть спинки подняты, передняя и средняя части спинки вместе с краями опущены; мягкое нёбо поднято, прижато к задней стенке глотки и закрывает проход в носовую полость; голосовые связки напряжены, сближены, вибрируют, давая голос; воздушная струя при выходе попадает в ротовую полость и выходит по бокам </a:t>
            </a:r>
            <a:r>
              <a:rPr lang="ru-RU" dirty="0" smtClean="0"/>
              <a:t>языка</a:t>
            </a:r>
            <a:r>
              <a:rPr lang="ru-RU" dirty="0"/>
              <a:t>.</a:t>
            </a:r>
          </a:p>
        </p:txBody>
      </p:sp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/>
              <a:t>Артикуляционный профиль звука  Ль</a:t>
            </a:r>
            <a:endParaRPr lang="ru-RU" dirty="0"/>
          </a:p>
        </p:txBody>
      </p:sp>
      <p:pic>
        <p:nvPicPr>
          <p:cNvPr id="4" name="Содержимое 3" descr="Профиль правильной артикуляции при звуках Л и Ль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28575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428992" y="1643050"/>
            <a:ext cx="550072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Мягкий звук [Л] отличается по артикуляции от парного твердого следующим: губы - растянуты в стороны, как при улыбке, кончик языка - поднят несколько выше и упирается в альвеолы, средняя и задняя части спинки языка подняты и продвинуты вперед к концу твердого и началу мягкого нёба, что и дает смягчение. мягкое нёбо поднято, прижато к задней стенке глотки и закрывает проход в носовую полость; голосовые связки напряжены, сближены, вибрируют, давая голос; воздушная струя при выходе попадает в ротовую полость и выходит по бокам языка.</a:t>
            </a:r>
          </a:p>
        </p:txBody>
      </p:sp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ru-RU" dirty="0" smtClean="0"/>
              <a:t>Самолет гудит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520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  Л-Л-Л-Л-Л-Л-Л-Л-Л-Л-Л-Л-Л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Картинки по запросу картинка летит самолет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19" y="2214554"/>
            <a:ext cx="8501123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Прочитай слоги</a:t>
            </a:r>
            <a:endParaRPr lang="ru-RU" dirty="0"/>
          </a:p>
        </p:txBody>
      </p:sp>
      <p:pic>
        <p:nvPicPr>
          <p:cNvPr id="6" name="Содержимое 5" descr="http://1.bp.blogspot.com/-WI_hx3QDmaw/Vhn1wXin_ZI/AAAAAAAAUAc/Mzwjx8c7Yvs/s640/02lab0s4s125933977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857364"/>
            <a:ext cx="714380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дети играя в футбол разбили стекло мячем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785926"/>
            <a:ext cx="3057521" cy="4048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Логопедические рифмовки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err="1" smtClean="0"/>
              <a:t>Лы-лы-лы</a:t>
            </a:r>
            <a:r>
              <a:rPr lang="ru-RU" dirty="0" smtClean="0"/>
              <a:t> забивали мы голы.</a:t>
            </a:r>
          </a:p>
          <a:p>
            <a:pPr>
              <a:buNone/>
            </a:pPr>
            <a:r>
              <a:rPr lang="ru-RU" dirty="0" err="1" smtClean="0"/>
              <a:t>Лу-лу-лу</a:t>
            </a:r>
            <a:r>
              <a:rPr lang="ru-RU" dirty="0" smtClean="0"/>
              <a:t> возле окон на полу. </a:t>
            </a:r>
          </a:p>
          <a:p>
            <a:pPr>
              <a:buNone/>
            </a:pPr>
            <a:r>
              <a:rPr lang="ru-RU" dirty="0" err="1" smtClean="0"/>
              <a:t>Ла-ла-ла</a:t>
            </a:r>
            <a:r>
              <a:rPr lang="ru-RU" dirty="0" smtClean="0"/>
              <a:t> не заметили стекла.</a:t>
            </a:r>
          </a:p>
          <a:p>
            <a:pPr>
              <a:buNone/>
            </a:pPr>
            <a:r>
              <a:rPr lang="ru-RU" dirty="0" err="1" smtClean="0"/>
              <a:t>Лу-лу-лу</a:t>
            </a:r>
            <a:r>
              <a:rPr lang="ru-RU" dirty="0" smtClean="0"/>
              <a:t> мы не били по стеклу. </a:t>
            </a:r>
          </a:p>
          <a:p>
            <a:pPr>
              <a:buNone/>
            </a:pPr>
            <a:r>
              <a:rPr lang="ru-RU" dirty="0" err="1" smtClean="0"/>
              <a:t>Ла-ла-ла</a:t>
            </a:r>
            <a:r>
              <a:rPr lang="ru-RU" dirty="0" smtClean="0"/>
              <a:t> только нет в окне </a:t>
            </a:r>
          </a:p>
          <a:p>
            <a:pPr>
              <a:buNone/>
            </a:pPr>
            <a:r>
              <a:rPr lang="ru-RU" dirty="0" smtClean="0"/>
              <a:t>стекла.</a:t>
            </a:r>
            <a:endParaRPr lang="ru-RU" dirty="0"/>
          </a:p>
        </p:txBody>
      </p:sp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Логопедические рифмовки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Ли-ли-ли тополя видны в дали.</a:t>
            </a:r>
          </a:p>
          <a:p>
            <a:pPr>
              <a:buNone/>
            </a:pPr>
            <a:r>
              <a:rPr lang="ru-RU" dirty="0" err="1" smtClean="0"/>
              <a:t>Ле-ле-ле</a:t>
            </a:r>
            <a:r>
              <a:rPr lang="ru-RU" dirty="0" smtClean="0"/>
              <a:t> много их в нашем дворе.</a:t>
            </a:r>
          </a:p>
          <a:p>
            <a:pPr>
              <a:buNone/>
            </a:pPr>
            <a:r>
              <a:rPr lang="ru-RU" dirty="0" smtClean="0"/>
              <a:t>Ля-ля-ля, но от них в пуху земля. </a:t>
            </a:r>
          </a:p>
          <a:p>
            <a:pPr>
              <a:buNone/>
            </a:pPr>
            <a:r>
              <a:rPr lang="ru-RU" dirty="0" smtClean="0"/>
              <a:t>Ля-ля-ля все мы любим тополя. </a:t>
            </a:r>
          </a:p>
          <a:p>
            <a:pPr>
              <a:buNone/>
            </a:pPr>
            <a:r>
              <a:rPr lang="ru-RU" dirty="0" err="1" smtClean="0"/>
              <a:t>Лю-лю-лю</a:t>
            </a:r>
            <a:r>
              <a:rPr lang="ru-RU" dirty="0" smtClean="0"/>
              <a:t> тополя и </a:t>
            </a:r>
          </a:p>
          <a:p>
            <a:pPr>
              <a:buNone/>
            </a:pPr>
            <a:r>
              <a:rPr lang="ru-RU" dirty="0" smtClean="0"/>
              <a:t>я люблю.</a:t>
            </a:r>
            <a:endParaRPr lang="ru-RU" dirty="0"/>
          </a:p>
        </p:txBody>
      </p:sp>
      <p:pic>
        <p:nvPicPr>
          <p:cNvPr id="4" name="Рисунок 3" descr="Картинки по запросу картинка тополя в пуху для детей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643314"/>
            <a:ext cx="4286250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Назови, что нарисовано на картинке</a:t>
            </a:r>
            <a:endParaRPr lang="ru-RU" sz="2800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 rot="5400000">
            <a:off x="142843" y="1714489"/>
            <a:ext cx="235745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5400000">
            <a:off x="2285984" y="1785926"/>
            <a:ext cx="2357454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screen"/>
          <a:srcRect/>
          <a:stretch>
            <a:fillRect/>
          </a:stretch>
        </p:blipFill>
        <p:spPr bwMode="auto">
          <a:xfrm rot="5400000">
            <a:off x="4527589" y="1616023"/>
            <a:ext cx="2339897" cy="225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6715125" y="1785941"/>
            <a:ext cx="2357454" cy="1928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6" cstate="screen"/>
          <a:srcRect/>
          <a:stretch>
            <a:fillRect/>
          </a:stretch>
        </p:blipFill>
        <p:spPr bwMode="auto">
          <a:xfrm rot="5400000">
            <a:off x="178562" y="4250537"/>
            <a:ext cx="235745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7" cstate="screen"/>
          <a:srcRect/>
          <a:stretch>
            <a:fillRect/>
          </a:stretch>
        </p:blipFill>
        <p:spPr bwMode="auto">
          <a:xfrm rot="5400000">
            <a:off x="2303045" y="4269196"/>
            <a:ext cx="2323331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 rot="5400000">
            <a:off x="4464843" y="4250537"/>
            <a:ext cx="235745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9" cstate="screen"/>
          <a:srcRect/>
          <a:stretch>
            <a:fillRect/>
          </a:stretch>
        </p:blipFill>
        <p:spPr bwMode="auto">
          <a:xfrm rot="5400000">
            <a:off x="6643701" y="4286257"/>
            <a:ext cx="2357455" cy="19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Назови, что нарисовано на картинке</a:t>
            </a:r>
            <a:endParaRPr lang="ru-RU" sz="2800" dirty="0"/>
          </a:p>
        </p:txBody>
      </p:sp>
      <p:pic>
        <p:nvPicPr>
          <p:cNvPr id="8" name="Содержимое 7"/>
          <p:cNvPicPr>
            <a:picLocks noGrp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 rot="5400000">
            <a:off x="142844" y="1714488"/>
            <a:ext cx="214314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5400000">
            <a:off x="2250264" y="1821647"/>
            <a:ext cx="2143141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4" cstate="screen"/>
          <a:srcRect/>
          <a:stretch>
            <a:fillRect/>
          </a:stretch>
        </p:blipFill>
        <p:spPr bwMode="auto">
          <a:xfrm rot="5400000">
            <a:off x="4572000" y="1428738"/>
            <a:ext cx="214314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5" cstate="screen"/>
          <a:srcRect/>
          <a:stretch>
            <a:fillRect/>
          </a:stretch>
        </p:blipFill>
        <p:spPr bwMode="auto">
          <a:xfrm rot="5400000">
            <a:off x="6929453" y="1857365"/>
            <a:ext cx="2143139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97822" y="4241170"/>
            <a:ext cx="2647839" cy="2023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2116542" y="4241383"/>
            <a:ext cx="2643206" cy="2018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 rot="5400000">
            <a:off x="4126697" y="4374369"/>
            <a:ext cx="2643206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 rot="5400000">
            <a:off x="6326985" y="4031469"/>
            <a:ext cx="2643206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Отгадай загадки, назови отгадки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  Колкую, зеленую срубим топором, колкая, зеленая к нам приходит в дом.</a:t>
            </a:r>
          </a:p>
          <a:p>
            <a:pPr>
              <a:buNone/>
            </a:pPr>
            <a:r>
              <a:rPr lang="ru-RU" dirty="0" smtClean="0"/>
              <a:t> 2. Прилетает к нам с теплом, путь проделав длинный. Лепит домик под окном из травы и глины.</a:t>
            </a:r>
          </a:p>
          <a:p>
            <a:pPr>
              <a:buNone/>
            </a:pPr>
            <a:r>
              <a:rPr lang="ru-RU" dirty="0" smtClean="0"/>
              <a:t>3.Что за зверь зимой холодной ходит по лесу голодный. </a:t>
            </a:r>
          </a:p>
          <a:p>
            <a:pPr>
              <a:buNone/>
            </a:pPr>
            <a:r>
              <a:rPr lang="ru-RU" dirty="0" smtClean="0"/>
              <a:t>4. Всё время стучит, деревья долбит. Но их не калечит, а только лечит.</a:t>
            </a:r>
            <a:endParaRPr lang="ru-RU" dirty="0"/>
          </a:p>
        </p:txBody>
      </p:sp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отгадки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 descr="Картинки по запросу картинка елк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142984"/>
            <a:ext cx="1616075" cy="2349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инки по запросу картинка ласточка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214422"/>
            <a:ext cx="2867025" cy="236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инки по запросу картинка волк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3857628"/>
            <a:ext cx="392909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инки по запросу картинка дятел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3786190"/>
            <a:ext cx="2114550" cy="2823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Отгадай загадки, назови отгадки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51510" indent="-514350">
              <a:buAutoNum type="arabicPeriod"/>
            </a:pPr>
            <a:r>
              <a:rPr lang="ru-RU" dirty="0" smtClean="0"/>
              <a:t>Само с кулачок, красный бочок. Тронешь пальцем – гладко, а откусишь – сладко.</a:t>
            </a:r>
          </a:p>
          <a:p>
            <a:pPr marL="651510" indent="-514350">
              <a:buAutoNum type="arabicPeriod"/>
            </a:pPr>
            <a:r>
              <a:rPr lang="ru-RU" dirty="0" smtClean="0"/>
              <a:t> Сама ползет. На себе дом везет.</a:t>
            </a:r>
          </a:p>
          <a:p>
            <a:pPr marL="651510" indent="-514350">
              <a:buAutoNum type="arabicPeriod"/>
            </a:pPr>
            <a:r>
              <a:rPr lang="ru-RU" dirty="0" smtClean="0"/>
              <a:t>В сосне дупло, в дупле тепло, а кто в дупле живёт в тепле? </a:t>
            </a:r>
          </a:p>
          <a:p>
            <a:pPr marL="651510" indent="-514350">
              <a:buAutoNum type="arabicPeriod"/>
            </a:pPr>
            <a:r>
              <a:rPr lang="ru-RU" dirty="0" smtClean="0"/>
              <a:t>Танцует крошка, а всего одна ножка?</a:t>
            </a:r>
            <a:endParaRPr lang="ru-RU" dirty="0"/>
          </a:p>
        </p:txBody>
      </p:sp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отгадки</a:t>
            </a:r>
            <a:endParaRPr lang="ru-RU" dirty="0"/>
          </a:p>
        </p:txBody>
      </p:sp>
      <p:pic>
        <p:nvPicPr>
          <p:cNvPr id="4" name="Содержимое 3" descr="Картинки по запросу картинка яблоко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1071546"/>
            <a:ext cx="227091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инки по запросу картинка улитка"/>
          <p:cNvPicPr/>
          <p:nvPr/>
        </p:nvPicPr>
        <p:blipFill>
          <a:blip r:embed="rId3"/>
          <a:srcRect l="11744" t="4983" r="18009" b="4651"/>
          <a:stretch>
            <a:fillRect/>
          </a:stretch>
        </p:blipFill>
        <p:spPr bwMode="auto">
          <a:xfrm>
            <a:off x="3143240" y="3857628"/>
            <a:ext cx="284861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инки по запросу картинка белка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857628"/>
            <a:ext cx="2571753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инки по запросу картинка юла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3857628"/>
            <a:ext cx="185738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Рассмотри картинки и скажи, что делают животные?</a:t>
            </a:r>
            <a:br>
              <a:rPr lang="ru-RU" sz="2800" dirty="0" smtClean="0"/>
            </a:br>
            <a:r>
              <a:rPr lang="ru-RU" sz="2800" dirty="0" smtClean="0"/>
              <a:t>(гладит)               (колет)               (летит)</a:t>
            </a:r>
            <a:endParaRPr lang="ru-RU" sz="2800" dirty="0"/>
          </a:p>
        </p:txBody>
      </p:sp>
      <p:pic>
        <p:nvPicPr>
          <p:cNvPr id="4" name="Содержимое 3" descr="image024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5752" y="2964653"/>
            <a:ext cx="3571901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age04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3000364" y="3071810"/>
            <a:ext cx="357190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image048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750728" y="3250404"/>
            <a:ext cx="3571898" cy="2500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Рассмотри картинки и скажи, что делают животные?</a:t>
            </a:r>
            <a:br>
              <a:rPr lang="ru-RU" sz="2800" dirty="0" smtClean="0"/>
            </a:br>
            <a:r>
              <a:rPr lang="ru-RU" sz="2800" dirty="0" smtClean="0"/>
              <a:t>(лает)               (плачет)               (плетет)</a:t>
            </a:r>
            <a:endParaRPr lang="ru-RU" sz="2800" dirty="0"/>
          </a:p>
        </p:txBody>
      </p:sp>
      <p:pic>
        <p:nvPicPr>
          <p:cNvPr id="4" name="Содержимое 3" descr="image046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78563" y="3393281"/>
            <a:ext cx="335758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age06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2643173" y="3286126"/>
            <a:ext cx="3357587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image064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463814" y="2965814"/>
            <a:ext cx="335990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Выучи стихотворение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>
              <a:buNone/>
            </a:pPr>
            <a:r>
              <a:rPr lang="ru-RU" dirty="0" smtClean="0"/>
              <a:t>Всё бело, бело, бело! </a:t>
            </a:r>
          </a:p>
          <a:p>
            <a:pPr>
              <a:buNone/>
            </a:pPr>
            <a:r>
              <a:rPr lang="ru-RU" dirty="0" smtClean="0"/>
              <a:t>Много снегу намело. </a:t>
            </a:r>
          </a:p>
          <a:p>
            <a:pPr>
              <a:buNone/>
            </a:pPr>
            <a:r>
              <a:rPr lang="ru-RU" dirty="0" smtClean="0"/>
              <a:t>А вот белка не бела, </a:t>
            </a:r>
          </a:p>
          <a:p>
            <a:pPr>
              <a:buNone/>
            </a:pPr>
            <a:r>
              <a:rPr lang="ru-RU" dirty="0" smtClean="0"/>
              <a:t>Белой белка не была.  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Сова, </a:t>
            </a:r>
            <a:r>
              <a:rPr lang="ru-RU" dirty="0" err="1" smtClean="0"/>
              <a:t>совушка</a:t>
            </a:r>
            <a:r>
              <a:rPr lang="ru-RU" dirty="0" smtClean="0"/>
              <a:t>, сова </a:t>
            </a:r>
          </a:p>
          <a:p>
            <a:pPr>
              <a:buNone/>
            </a:pPr>
            <a:r>
              <a:rPr lang="ru-RU" dirty="0" smtClean="0"/>
              <a:t>Большая голова.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err="1" smtClean="0"/>
              <a:t>Hа</a:t>
            </a:r>
            <a:r>
              <a:rPr lang="ru-RU" dirty="0" smtClean="0"/>
              <a:t> суку сидела, </a:t>
            </a:r>
          </a:p>
          <a:p>
            <a:pPr>
              <a:buNone/>
            </a:pPr>
            <a:r>
              <a:rPr lang="ru-RU" dirty="0" smtClean="0"/>
              <a:t>Головой </a:t>
            </a:r>
            <a:r>
              <a:rPr lang="ru-RU" dirty="0" err="1" smtClean="0"/>
              <a:t>веpтела</a:t>
            </a:r>
            <a:r>
              <a:rPr lang="ru-RU" dirty="0" smtClean="0"/>
              <a:t>, </a:t>
            </a:r>
          </a:p>
          <a:p>
            <a:pPr>
              <a:buNone/>
            </a:pPr>
            <a:r>
              <a:rPr lang="ru-RU" dirty="0" smtClean="0"/>
              <a:t>Во все </a:t>
            </a:r>
            <a:r>
              <a:rPr lang="ru-RU" dirty="0" err="1" smtClean="0"/>
              <a:t>стоpоны</a:t>
            </a:r>
            <a:r>
              <a:rPr lang="ru-RU" dirty="0" smtClean="0"/>
              <a:t> глядела.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</a:t>
            </a:r>
          </a:p>
        </p:txBody>
      </p:sp>
      <p:pic>
        <p:nvPicPr>
          <p:cNvPr id="4" name="Рисунок 3" descr="Картинки по запросу картинка белка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4143380"/>
            <a:ext cx="235745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Похожее изображение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4214818"/>
            <a:ext cx="2071686" cy="2190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Выучи стихотворение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numCol="2"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Не жалела мама мыла,</a:t>
            </a:r>
          </a:p>
          <a:p>
            <a:pPr>
              <a:buNone/>
            </a:pPr>
            <a:r>
              <a:rPr lang="ru-RU" dirty="0" smtClean="0"/>
              <a:t>Мама Милу мылом мыла,</a:t>
            </a:r>
          </a:p>
          <a:p>
            <a:pPr>
              <a:buNone/>
            </a:pPr>
            <a:r>
              <a:rPr lang="ru-RU" dirty="0" smtClean="0"/>
              <a:t>Мила мыло не любила,</a:t>
            </a:r>
          </a:p>
          <a:p>
            <a:pPr>
              <a:buNone/>
            </a:pPr>
            <a:r>
              <a:rPr lang="ru-RU" dirty="0" smtClean="0"/>
              <a:t>Не любила, но не ныла.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Дятел на дубу сидит.</a:t>
            </a:r>
          </a:p>
          <a:p>
            <a:pPr>
              <a:buNone/>
            </a:pPr>
            <a:r>
              <a:rPr lang="ru-RU" dirty="0" smtClean="0"/>
              <a:t>Дятел клювом дуб долбит.</a:t>
            </a:r>
          </a:p>
          <a:p>
            <a:pPr>
              <a:buNone/>
            </a:pPr>
            <a:r>
              <a:rPr lang="ru-RU" dirty="0" smtClean="0"/>
              <a:t>День долбил, два долбил </a:t>
            </a:r>
          </a:p>
          <a:p>
            <a:pPr>
              <a:buNone/>
            </a:pPr>
            <a:r>
              <a:rPr lang="ru-RU" dirty="0" smtClean="0"/>
              <a:t>В небо носом угодил.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143380"/>
            <a:ext cx="250033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инки по запросу картинка дятел долбит дерево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428736"/>
            <a:ext cx="21907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421</TotalTime>
  <Words>579</Words>
  <Application>Microsoft Office PowerPoint</Application>
  <PresentationFormat>Экран (4:3)</PresentationFormat>
  <Paragraphs>83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Апекс</vt:lpstr>
      <vt:lpstr>Автоматизация звука Л, Ль</vt:lpstr>
      <vt:lpstr>Артикуляционная гимнастика</vt:lpstr>
      <vt:lpstr> «Лопаточка» Улыбнуться, приоткрыть рот, положить широкий передний край языка на нижнюю губу. Удерживать его в таком положении под счёт от 1 до 5-10. </vt:lpstr>
      <vt:lpstr>«Чашечка» Улыбнуться, открыть рот, широкий язык поднять кверху. Потянуться кончиком и боковыми краями языка к верхним зубам, но не касаться их. </vt:lpstr>
      <vt:lpstr>«Вкусное варенье» Улыбнуться, открыть рот и языком в форме чашечки облизывать губу, делая движение сверху вниз. Можно продолжить движение и убрать язык в рот, не разрушая «чашечку». </vt:lpstr>
      <vt:lpstr>«Маляр» Улыбнуться, открыть рот и «покрасить» кончиком языка твёрдое нёбо («потолочек»), делая движения языком вперёд-назад. </vt:lpstr>
      <vt:lpstr>«Парус» Рот широко открыть. Узкий язык поднять вверх, коснуться «бугорков» (альвеол) за верхними зубами.</vt:lpstr>
      <vt:lpstr>«Змейка» Открыть рот и производить узким языком движения вперёд-назад («жало змейки»). </vt:lpstr>
      <vt:lpstr>Артикуляционный профиль звука Л </vt:lpstr>
      <vt:lpstr>Артикуляционный профиль звука  Ль</vt:lpstr>
      <vt:lpstr>Самолет гудит</vt:lpstr>
      <vt:lpstr>Прочитай слоги</vt:lpstr>
      <vt:lpstr>Логопедические рифмовки</vt:lpstr>
      <vt:lpstr>Логопедические рифмовки</vt:lpstr>
      <vt:lpstr>Назови, что нарисовано на картинке</vt:lpstr>
      <vt:lpstr>Назови, что нарисовано на картинке</vt:lpstr>
      <vt:lpstr>Отгадай загадки, назови отгадки</vt:lpstr>
      <vt:lpstr>отгадки</vt:lpstr>
      <vt:lpstr>Отгадай загадки, назови отгадки</vt:lpstr>
      <vt:lpstr>отгадки</vt:lpstr>
      <vt:lpstr>Рассмотри картинки и скажи, что делают животные? (гладит)               (колет)               (летит)</vt:lpstr>
      <vt:lpstr>Рассмотри картинки и скажи, что делают животные? (лает)               (плачет)               (плетет)</vt:lpstr>
      <vt:lpstr>Выучи стихотворение</vt:lpstr>
      <vt:lpstr>Выучи стихотворение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Автоматизация звука Л, Ль</dc:title>
  <dc:creator>Admin</dc:creator>
  <cp:lastModifiedBy>Admin</cp:lastModifiedBy>
  <cp:revision>64</cp:revision>
  <dcterms:created xsi:type="dcterms:W3CDTF">2019-12-07T03:27:49Z</dcterms:created>
  <dcterms:modified xsi:type="dcterms:W3CDTF">2019-12-08T01:19:38Z</dcterms:modified>
</cp:coreProperties>
</file>